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80" r:id="rId21"/>
    <p:sldId id="274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8" r:id="rId35"/>
    <p:sldId id="289" r:id="rId36"/>
    <p:sldId id="290" r:id="rId37"/>
    <p:sldId id="291" r:id="rId38"/>
    <p:sldId id="293" r:id="rId39"/>
    <p:sldId id="292" r:id="rId40"/>
    <p:sldId id="294" r:id="rId41"/>
    <p:sldId id="295" r:id="rId42"/>
    <p:sldId id="296" r:id="rId43"/>
    <p:sldId id="297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2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7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28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54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62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94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4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40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5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90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780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83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1FD3E-BFEE-4BDF-862F-AD9A1CF990D8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8044D-D33D-4D41-AFC8-0F398E453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50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Графический дизайн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345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Арт - дизайн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977695" y="1690688"/>
            <a:ext cx="5753100" cy="381000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7070776" y="615745"/>
            <a:ext cx="4657725" cy="571500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039215" y="1376976"/>
            <a:ext cx="47625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7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среды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914396" y="1690688"/>
            <a:ext cx="4876800" cy="429577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29335" y="1671638"/>
            <a:ext cx="48863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12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Экодизайн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690688"/>
            <a:ext cx="594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2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Звуковой дизайн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73619" y="1690688"/>
            <a:ext cx="8819181" cy="44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013" y="320880"/>
            <a:ext cx="10515600" cy="1325563"/>
          </a:xfrm>
        </p:spPr>
        <p:txBody>
          <a:bodyPr/>
          <a:lstStyle/>
          <a:p>
            <a:r>
              <a:rPr lang="ru-RU" dirty="0" err="1"/>
              <a:t>Футуродизайн</a:t>
            </a:r>
            <a:endParaRPr lang="ru-RU" dirty="0"/>
          </a:p>
        </p:txBody>
      </p:sp>
      <p:pic>
        <p:nvPicPr>
          <p:cNvPr id="4" name="Рисунок 3" descr="https://i.pinimg.com/originals/59/79/78/5979788006beb9dae446976c5ada448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29" y="2339617"/>
            <a:ext cx="5940425" cy="310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7221076" y="117218"/>
            <a:ext cx="47339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7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86425" y="1838168"/>
            <a:ext cx="5753100" cy="381952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имиджа человека</a:t>
            </a:r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574726" y="1690688"/>
            <a:ext cx="4848225" cy="417195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2761937" y="2638580"/>
            <a:ext cx="57054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1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534907"/>
          </a:xfrm>
        </p:spPr>
        <p:txBody>
          <a:bodyPr/>
          <a:lstStyle/>
          <a:p>
            <a:pPr algn="r"/>
            <a:r>
              <a:rPr lang="ru-RU" dirty="0"/>
              <a:t>Основы композиции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3406877"/>
            <a:ext cx="10515600" cy="26827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Базовые определения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Виды композиции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Типы композиции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Средства композиции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Принципы построения композиции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20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81" y="855407"/>
            <a:ext cx="10108285" cy="57207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7761" y="188145"/>
            <a:ext cx="10515600" cy="873740"/>
          </a:xfrm>
        </p:spPr>
        <p:txBody>
          <a:bodyPr/>
          <a:lstStyle/>
          <a:p>
            <a:r>
              <a:rPr lang="ru-RU" dirty="0"/>
              <a:t>Композиция в дизайне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4738" y="1061885"/>
            <a:ext cx="9752372" cy="535366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Композиция (от лат. </a:t>
            </a:r>
            <a:r>
              <a:rPr lang="ru-RU" dirty="0" err="1"/>
              <a:t>compositio</a:t>
            </a:r>
            <a:r>
              <a:rPr lang="ru-RU" dirty="0"/>
              <a:t>) - составление, соединение, сочетание различных частей в одно целое в соответствии с определенной идеей.</a:t>
            </a:r>
          </a:p>
          <a:p>
            <a:r>
              <a:rPr lang="ru-RU" dirty="0"/>
              <a:t>Композиция – закономерно устроенный организм, все части которого находятся в неразрывной связи и взаимозависимости. Характер этой связи и взаимозависимости определяется идейным замыслом художника. Конструктивная идея, свойственная природе замысла, дает практическую основу композиции </a:t>
            </a:r>
            <a:br>
              <a:rPr lang="ru-RU" dirty="0"/>
            </a:br>
            <a:r>
              <a:rPr lang="ru-RU" dirty="0"/>
              <a:t>(</a:t>
            </a:r>
            <a:r>
              <a:rPr lang="ru-RU" i="1" dirty="0"/>
              <a:t>Е.А. </a:t>
            </a:r>
            <a:r>
              <a:rPr lang="ru-RU" i="1" dirty="0" err="1"/>
              <a:t>Кибрик</a:t>
            </a:r>
            <a:r>
              <a:rPr lang="ru-RU" i="1" dirty="0"/>
              <a:t>)</a:t>
            </a:r>
            <a:endParaRPr lang="ru-RU" dirty="0"/>
          </a:p>
          <a:p>
            <a:r>
              <a:rPr lang="ru-RU" dirty="0"/>
              <a:t> …Композиция существует с момента, когда предметы начинают изображаться не только ради них самих, но для того, чтобы их внешний вид передал отзвуки, которые они вызывали в нашей душе (П. Руссо)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086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композиций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Линейная композиция </a:t>
            </a:r>
          </a:p>
          <a:p>
            <a:r>
              <a:rPr lang="ru-RU" dirty="0"/>
              <a:t>Фронтальная композиция </a:t>
            </a:r>
          </a:p>
          <a:p>
            <a:r>
              <a:rPr lang="ru-RU" dirty="0"/>
              <a:t>Объемная композиция </a:t>
            </a:r>
          </a:p>
          <a:p>
            <a:r>
              <a:rPr lang="ru-RU" dirty="0"/>
              <a:t>Пространственная композиция </a:t>
            </a:r>
          </a:p>
        </p:txBody>
      </p:sp>
      <p:pic>
        <p:nvPicPr>
          <p:cNvPr id="2050" name="Picture 2" descr="Линейная композиц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862" y="780384"/>
            <a:ext cx="3973652" cy="53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862" y="780384"/>
            <a:ext cx="3973652" cy="5404776"/>
          </a:xfrm>
          <a:prstGeom prst="rect">
            <a:avLst/>
          </a:prstGeom>
        </p:spPr>
      </p:pic>
      <p:pic>
        <p:nvPicPr>
          <p:cNvPr id="2052" name="Picture 4" descr="Объёмно-пространственная композиция №1 - Фрилансер Маргарита Аристова  archmaggie - Портфолио - Работа #2984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264" y="461963"/>
            <a:ext cx="4286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ints of Contention» («Предметы спора»): пространственная композиция в  виде кристалла соли от американского художник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467" y="1492915"/>
            <a:ext cx="5607843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композиций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699" y="1693697"/>
            <a:ext cx="10515600" cy="4351338"/>
          </a:xfrm>
        </p:spPr>
        <p:txBody>
          <a:bodyPr/>
          <a:lstStyle/>
          <a:p>
            <a:r>
              <a:rPr lang="ru-RU" dirty="0"/>
              <a:t>Сюжетно-изобразительная (повествовательная) композиция </a:t>
            </a:r>
          </a:p>
          <a:p>
            <a:r>
              <a:rPr lang="ru-RU" dirty="0"/>
              <a:t>Декоративно-тематическая композиция </a:t>
            </a:r>
          </a:p>
          <a:p>
            <a:r>
              <a:rPr lang="ru-RU" dirty="0"/>
              <a:t>Композиция предметных форм </a:t>
            </a:r>
          </a:p>
          <a:p>
            <a:r>
              <a:rPr lang="ru-RU" dirty="0"/>
              <a:t>Формальная композиция </a:t>
            </a:r>
          </a:p>
        </p:txBody>
      </p:sp>
      <p:pic>
        <p:nvPicPr>
          <p:cNvPr id="3074" name="Picture 2" descr="Картины композиция. Композиция в изобразительном искусстве: основные закон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08" y="2338746"/>
            <a:ext cx="340042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Гомель в лицах» с Иваном Андросюком | Гомельская областная универсальная  библиотека им. В.И. Лени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969" y="3869366"/>
            <a:ext cx="7159625" cy="288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Декоративно-плоскостная композиц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29" y="2947153"/>
            <a:ext cx="4674009" cy="374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20" y="3132693"/>
            <a:ext cx="24098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3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дисциплину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786" y="1825625"/>
            <a:ext cx="9407013" cy="4351338"/>
          </a:xfrm>
        </p:spPr>
        <p:txBody>
          <a:bodyPr/>
          <a:lstStyle/>
          <a:p>
            <a:r>
              <a:rPr lang="ru-RU" dirty="0"/>
              <a:t>Понятие дизайна</a:t>
            </a:r>
          </a:p>
          <a:p>
            <a:r>
              <a:rPr lang="ru-RU" dirty="0"/>
              <a:t>Признаки дизайна</a:t>
            </a:r>
          </a:p>
          <a:p>
            <a:r>
              <a:rPr lang="ru-RU" dirty="0"/>
              <a:t>Виды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285440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250E57B-580A-490B-80D0-D3E3E3A3F345}"/>
              </a:ext>
            </a:extLst>
          </p:cNvPr>
          <p:cNvSpPr/>
          <p:nvPr/>
        </p:nvSpPr>
        <p:spPr>
          <a:xfrm>
            <a:off x="1598614" y="1666218"/>
            <a:ext cx="3390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/>
              <a:t>Закон целостности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BC2738-BDEC-46AB-8A5E-BDD0104A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682" y="2392409"/>
            <a:ext cx="5806394" cy="29778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E87A4-DF24-4451-93B4-3AAC3BDEC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3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Формальная композиция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F7674F-148C-4D9A-8137-73CE1CFD6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161143"/>
            <a:ext cx="10515600" cy="33528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Законы формальной композиции: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00DFEA-16C6-4494-A619-F838EDB7B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70"/>
          <a:stretch/>
        </p:blipFill>
        <p:spPr bwMode="auto">
          <a:xfrm>
            <a:off x="2669479" y="5733337"/>
            <a:ext cx="6213263" cy="33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293070-71A4-4DE4-BF3D-0DC1D89B0AA3}"/>
              </a:ext>
            </a:extLst>
          </p:cNvPr>
          <p:cNvSpPr/>
          <p:nvPr/>
        </p:nvSpPr>
        <p:spPr>
          <a:xfrm>
            <a:off x="644635" y="1654824"/>
            <a:ext cx="9410034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250950" indent="-514350">
              <a:buFont typeface="+mj-lt"/>
              <a:buAutoNum type="arabicPeriod" startAt="2"/>
            </a:pPr>
            <a:r>
              <a:rPr lang="ru-RU" sz="2800" dirty="0"/>
              <a:t>Закон соподчинения </a:t>
            </a:r>
            <a:br>
              <a:rPr lang="ru-RU" sz="2800" dirty="0"/>
            </a:br>
            <a:r>
              <a:rPr lang="ru-RU" sz="2800" dirty="0"/>
              <a:t>(подчиненности второстепенного главному – наличие доминанты)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6468AD-438B-4010-8964-FF00952D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82" y="2927023"/>
            <a:ext cx="5572125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0254E5B-C528-4BE6-BA7A-D4E9E1677500}"/>
              </a:ext>
            </a:extLst>
          </p:cNvPr>
          <p:cNvSpPr/>
          <p:nvPr/>
        </p:nvSpPr>
        <p:spPr>
          <a:xfrm>
            <a:off x="736600" y="1789361"/>
            <a:ext cx="907620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250950" indent="-514350">
              <a:buFont typeface="+mj-lt"/>
              <a:buAutoNum type="arabicPeriod" startAt="3"/>
            </a:pPr>
            <a:r>
              <a:rPr lang="ru-RU" sz="2800" dirty="0"/>
              <a:t>Закон уравновешенности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B7B77B-7DEB-4C36-9F25-4952A5E91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769" y="2447118"/>
            <a:ext cx="6230219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0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5" grpId="1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Средства композиции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1503" y="1611570"/>
            <a:ext cx="10515600" cy="4351338"/>
          </a:xfrm>
        </p:spPr>
        <p:txBody>
          <a:bodyPr/>
          <a:lstStyle/>
          <a:p>
            <a:r>
              <a:rPr lang="ru-RU" dirty="0"/>
              <a:t>Формы элементов композиции:</a:t>
            </a:r>
          </a:p>
          <a:p>
            <a:pPr marL="900113"/>
            <a:r>
              <a:rPr lang="ru-RU" dirty="0"/>
              <a:t>Точка</a:t>
            </a:r>
          </a:p>
          <a:p>
            <a:pPr marL="900113"/>
            <a:r>
              <a:rPr lang="ru-RU" dirty="0"/>
              <a:t>Линия</a:t>
            </a:r>
          </a:p>
          <a:p>
            <a:pPr marL="900113"/>
            <a:r>
              <a:rPr lang="ru-RU" dirty="0"/>
              <a:t>Пятно (прямоугольник, окружность, многоугольник)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F8EA21-3179-4E4A-B764-FBF66DD85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6" r="4657" b="6908"/>
          <a:stretch/>
        </p:blipFill>
        <p:spPr>
          <a:xfrm>
            <a:off x="1659039" y="4049940"/>
            <a:ext cx="2161674" cy="17646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3BF715-A390-4099-B9CF-D9013725F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7" t="5925" r="1838" b="7109"/>
          <a:stretch/>
        </p:blipFill>
        <p:spPr>
          <a:xfrm>
            <a:off x="5015163" y="4049940"/>
            <a:ext cx="2161674" cy="17646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3C753A-5869-430A-B190-1433536C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287" y="3941517"/>
            <a:ext cx="2229161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1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504" y="291383"/>
            <a:ext cx="10515600" cy="1325563"/>
          </a:xfrm>
        </p:spPr>
        <p:txBody>
          <a:bodyPr/>
          <a:lstStyle/>
          <a:p>
            <a:r>
              <a:rPr lang="ru-RU" dirty="0"/>
              <a:t>Оптические особенности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05717"/>
          </a:xfrm>
        </p:spPr>
        <p:txBody>
          <a:bodyPr/>
          <a:lstStyle/>
          <a:p>
            <a:r>
              <a:rPr lang="ru-RU" dirty="0"/>
              <a:t>Окружность должна быть больше прямоугольника. </a:t>
            </a:r>
            <a:br>
              <a:rPr lang="ru-RU" dirty="0"/>
            </a:br>
            <a:r>
              <a:rPr lang="ru-RU" dirty="0"/>
              <a:t>Острые углы также должны быть чуть больше прямых</a:t>
            </a:r>
          </a:p>
        </p:txBody>
      </p:sp>
      <p:pic>
        <p:nvPicPr>
          <p:cNvPr id="5" name="Рисунок 4" descr="https://telegraf.design/wp-content/uploads/2018/07/6-1.jpg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1" b="11949"/>
          <a:stretch/>
        </p:blipFill>
        <p:spPr bwMode="auto">
          <a:xfrm>
            <a:off x="5989665" y="2784346"/>
            <a:ext cx="5139813" cy="388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s://telegraf.design/wp-content/uploads/2018/07/5-3.jpg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7" b="13954"/>
          <a:stretch/>
        </p:blipFill>
        <p:spPr bwMode="auto">
          <a:xfrm>
            <a:off x="879349" y="2778482"/>
            <a:ext cx="5069167" cy="39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420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Оптические особенности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Многоугольники и прямоугольники выравниваются по центру массы</a:t>
            </a:r>
          </a:p>
        </p:txBody>
      </p:sp>
      <p:pic>
        <p:nvPicPr>
          <p:cNvPr id="4" name="Рисунок 3" descr="https://telegraf.design/wp-content/uploads/2018/07/6f9e749247d9b52a76d2f0f1b8e758bb-1.jpg"/>
          <p:cNvPicPr/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68" y="2727836"/>
            <a:ext cx="7660005" cy="4011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04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Оптические особенности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Квадраты и окружности будут казаться более идеальной формы, если их немного вытянуть</a:t>
            </a:r>
          </a:p>
        </p:txBody>
      </p:sp>
      <p:pic>
        <p:nvPicPr>
          <p:cNvPr id="4" name="Рисунок 3" descr="https://telegraf.design/wp-content/uploads/2018/07/7-3.jpg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3255"/>
          <a:stretch/>
        </p:blipFill>
        <p:spPr bwMode="auto">
          <a:xfrm>
            <a:off x="-10887" y="2723832"/>
            <a:ext cx="5480357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s://telegraf.design/wp-content/uploads/2018/07/8-1.jpg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4" b="18699"/>
          <a:stretch/>
        </p:blipFill>
        <p:spPr bwMode="auto">
          <a:xfrm>
            <a:off x="6313710" y="2723832"/>
            <a:ext cx="5853831" cy="39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350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336"/>
          </a:xfrm>
        </p:spPr>
        <p:txBody>
          <a:bodyPr/>
          <a:lstStyle/>
          <a:p>
            <a:r>
              <a:rPr lang="ru-RU" dirty="0"/>
              <a:t>Оптические особенности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Чем больше </a:t>
            </a:r>
            <a:r>
              <a:rPr lang="ru-RU" b="1" dirty="0"/>
              <a:t>«</a:t>
            </a:r>
            <a:r>
              <a:rPr lang="ru-RU" dirty="0"/>
              <a:t>белого пространства</a:t>
            </a:r>
            <a:r>
              <a:rPr lang="ru-RU" b="1" dirty="0"/>
              <a:t>» </a:t>
            </a:r>
            <a:r>
              <a:rPr lang="ru-RU" dirty="0"/>
              <a:t>у объекта, тем легче его заметить и считать</a:t>
            </a:r>
          </a:p>
        </p:txBody>
      </p:sp>
      <p:pic>
        <p:nvPicPr>
          <p:cNvPr id="4" name="Рисунок 3" descr="https://telegraf.design/wp-content/uploads/2018/07/9-1.jpg"/>
          <p:cNvPicPr/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5" b="25334"/>
          <a:stretch/>
        </p:blipFill>
        <p:spPr bwMode="auto">
          <a:xfrm>
            <a:off x="319771" y="2875942"/>
            <a:ext cx="11552457" cy="27700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1263445" y="5705020"/>
            <a:ext cx="9016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Внутренний отступ должен быть равен или быть меньше, чем внешний</a:t>
            </a:r>
            <a:endParaRPr lang="ru-RU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42CE0A-0F8F-45A2-91A2-67E8FD24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84" y="1305068"/>
            <a:ext cx="8384701" cy="539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87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AA72C-48D5-49B3-B7B7-F943C113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Правила управления вниманием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B0E70-9181-48ED-AE7D-AC1878F71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825625"/>
            <a:ext cx="10947400" cy="4351338"/>
          </a:xfrm>
        </p:spPr>
        <p:txBody>
          <a:bodyPr/>
          <a:lstStyle/>
          <a:p>
            <a:r>
              <a:rPr lang="ru-RU" dirty="0"/>
              <a:t>Точки притяжения Р. </a:t>
            </a:r>
            <a:r>
              <a:rPr lang="ru-RU" dirty="0" err="1"/>
              <a:t>Арнхейма</a:t>
            </a:r>
            <a:endParaRPr lang="ru-RU" dirty="0"/>
          </a:p>
        </p:txBody>
      </p:sp>
      <p:pic>
        <p:nvPicPr>
          <p:cNvPr id="4" name="Рисунок 3" descr="Правила композиции: активные зоны">
            <a:extLst>
              <a:ext uri="{FF2B5EF4-FFF2-40B4-BE49-F238E27FC236}">
                <a16:creationId xmlns:a16="http://schemas.microsoft.com/office/drawing/2014/main" id="{AB947BA6-1873-422D-95D0-1B62893EA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1" r="12561"/>
          <a:stretch/>
        </p:blipFill>
        <p:spPr bwMode="auto">
          <a:xfrm>
            <a:off x="3672114" y="2506662"/>
            <a:ext cx="3991429" cy="3986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333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589A0-83C7-4A6A-83D3-629DFEF3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/>
              <a:t>Диаграмма </a:t>
            </a:r>
            <a:r>
              <a:rPr lang="ru-RU" sz="2800" dirty="0" err="1"/>
              <a:t>Гутенберга</a:t>
            </a:r>
            <a:endParaRPr lang="ru-RU" sz="2800" dirty="0"/>
          </a:p>
        </p:txBody>
      </p:sp>
      <p:pic>
        <p:nvPicPr>
          <p:cNvPr id="4" name="Рисунок 3" descr="Правила композиции: диаграмма Гутенберга">
            <a:extLst>
              <a:ext uri="{FF2B5EF4-FFF2-40B4-BE49-F238E27FC236}">
                <a16:creationId xmlns:a16="http://schemas.microsoft.com/office/drawing/2014/main" id="{278FEA0B-9B63-4871-A554-AAFC4C91C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71" y="1334355"/>
            <a:ext cx="6879771" cy="515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Правила композиции: пример с VK">
            <a:extLst>
              <a:ext uri="{FF2B5EF4-FFF2-40B4-BE49-F238E27FC236}">
                <a16:creationId xmlns:a16="http://schemas.microsoft.com/office/drawing/2014/main" id="{C8CAA7B0-9ECA-4F64-9F22-8CE5FEAEF5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457" y="1332150"/>
            <a:ext cx="7590972" cy="516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670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DD2C7B-73DD-483D-BA89-BAE7D03E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154" y="1285875"/>
            <a:ext cx="6883030" cy="42862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8E727-98D2-4F9D-B9F0-65956419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96" y="58721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/>
              <a:t>Золотое сечение и ряд </a:t>
            </a:r>
            <a:r>
              <a:rPr lang="ru-RU" sz="2800" dirty="0" err="1"/>
              <a:t>Фибоначи</a:t>
            </a:r>
            <a:endParaRPr lang="ru-RU" sz="2800" dirty="0"/>
          </a:p>
        </p:txBody>
      </p:sp>
      <p:pic>
        <p:nvPicPr>
          <p:cNvPr id="2050" name="Picture 2" descr="расположение зрительных центров по правилу золотого сечения">
            <a:extLst>
              <a:ext uri="{FF2B5EF4-FFF2-40B4-BE49-F238E27FC236}">
                <a16:creationId xmlns:a16="http://schemas.microsoft.com/office/drawing/2014/main" id="{6F292E8A-7E81-4659-BCF7-61CE82C0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0853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формула золотого сечения">
            <a:extLst>
              <a:ext uri="{FF2B5EF4-FFF2-40B4-BE49-F238E27FC236}">
                <a16:creationId xmlns:a16="http://schemas.microsoft.com/office/drawing/2014/main" id="{2654F37D-1C0F-49DA-9F32-FEA321FD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4" y="2110949"/>
            <a:ext cx="38100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92951F-08BE-46A6-93C8-2C42F307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868" y="960419"/>
            <a:ext cx="7334806" cy="552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A0B257-590F-4428-BEE6-6B87A7AA252E}"/>
              </a:ext>
            </a:extLst>
          </p:cNvPr>
          <p:cNvSpPr/>
          <p:nvPr/>
        </p:nvSpPr>
        <p:spPr>
          <a:xfrm>
            <a:off x="1067068" y="1757385"/>
            <a:ext cx="98140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1/1=1, </a:t>
            </a:r>
            <a:b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2/1=2, </a:t>
            </a:r>
            <a:b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3/2=1.5, </a:t>
            </a:r>
            <a:b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5/3=1.66, </a:t>
            </a:r>
            <a:b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13/8=1.625, </a:t>
            </a:r>
            <a:b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21/13=1.615, </a:t>
            </a:r>
            <a:b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34/21=1.619,</a:t>
            </a:r>
            <a:b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55/34=1.617,</a:t>
            </a:r>
            <a:b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89/55=1.6181...</a:t>
            </a:r>
            <a:b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0CCCF3B-3518-4A06-88E3-776B1CA90FC4}"/>
              </a:ext>
            </a:extLst>
          </p:cNvPr>
          <p:cNvGrpSpPr/>
          <p:nvPr/>
        </p:nvGrpSpPr>
        <p:grpSpPr>
          <a:xfrm>
            <a:off x="1843315" y="960419"/>
            <a:ext cx="10036359" cy="5672610"/>
            <a:chOff x="1780721" y="960419"/>
            <a:chExt cx="10036359" cy="567261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068D4E3-588E-4F64-B3E0-DB7A599698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0721" y="960419"/>
              <a:ext cx="10036359" cy="5645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F259BB45-83C2-4E71-880A-A7FE677FFF7A}"/>
                </a:ext>
              </a:extLst>
            </p:cNvPr>
            <p:cNvSpPr/>
            <p:nvPr/>
          </p:nvSpPr>
          <p:spPr>
            <a:xfrm>
              <a:off x="1809750" y="5762171"/>
              <a:ext cx="991507" cy="870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7405BA5-06A7-4949-8DAB-FBB14C469041}"/>
                </a:ext>
              </a:extLst>
            </p:cNvPr>
            <p:cNvSpPr/>
            <p:nvPr/>
          </p:nvSpPr>
          <p:spPr>
            <a:xfrm>
              <a:off x="10825573" y="5735013"/>
              <a:ext cx="991507" cy="870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122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05650-2981-42EC-AD98-0AB2A898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Примеры использования </a:t>
            </a:r>
            <a:br>
              <a:rPr lang="ru-RU" dirty="0"/>
            </a:br>
            <a:r>
              <a:rPr lang="ru-RU" dirty="0"/>
              <a:t>правила Золотого сечения</a:t>
            </a:r>
          </a:p>
        </p:txBody>
      </p:sp>
      <p:pic>
        <p:nvPicPr>
          <p:cNvPr id="4" name="Рисунок 3" descr="Правило третей и золотое сечение">
            <a:extLst>
              <a:ext uri="{FF2B5EF4-FFF2-40B4-BE49-F238E27FC236}">
                <a16:creationId xmlns:a16="http://schemas.microsoft.com/office/drawing/2014/main" id="{4149CA05-EA33-479B-B708-B86D7708B4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8" y="2253116"/>
            <a:ext cx="5334000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Правило третей и золотое сечение">
            <a:extLst>
              <a:ext uri="{FF2B5EF4-FFF2-40B4-BE49-F238E27FC236}">
                <a16:creationId xmlns:a16="http://schemas.microsoft.com/office/drawing/2014/main" id="{3DE9B3E1-91AF-4060-9219-B879349DEF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3" y="2090193"/>
            <a:ext cx="5940425" cy="366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Правило третей и золотое сечение">
            <a:extLst>
              <a:ext uri="{FF2B5EF4-FFF2-40B4-BE49-F238E27FC236}">
                <a16:creationId xmlns:a16="http://schemas.microsoft.com/office/drawing/2014/main" id="{81924DBA-97BA-4003-BA20-9A023251443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53116"/>
            <a:ext cx="5334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Правило третей и золотое сечение">
            <a:extLst>
              <a:ext uri="{FF2B5EF4-FFF2-40B4-BE49-F238E27FC236}">
                <a16:creationId xmlns:a16="http://schemas.microsoft.com/office/drawing/2014/main" id="{0C219986-6D4F-406B-A480-189056DDF86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4" y="2955697"/>
            <a:ext cx="4143375" cy="193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12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8990" y="365126"/>
            <a:ext cx="7155426" cy="446036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дизайна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40742" y="929147"/>
            <a:ext cx="8792497" cy="558963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англ. </a:t>
            </a:r>
            <a:r>
              <a:rPr lang="ru-RU" dirty="0" err="1"/>
              <a:t>design</a:t>
            </a:r>
            <a:r>
              <a:rPr lang="ru-RU" dirty="0"/>
              <a:t> - проект, разработка, рисунок, чертеж; проектирование, рисование, черчение</a:t>
            </a:r>
          </a:p>
          <a:p>
            <a:r>
              <a:rPr lang="ru-RU" dirty="0"/>
              <a:t>от </a:t>
            </a:r>
            <a:r>
              <a:rPr lang="ru-RU" dirty="0" err="1"/>
              <a:t>анг</a:t>
            </a:r>
            <a:r>
              <a:rPr lang="ru-RU" dirty="0"/>
              <a:t>. </a:t>
            </a:r>
            <a:r>
              <a:rPr lang="ru-RU" dirty="0" err="1"/>
              <a:t>design</a:t>
            </a:r>
            <a:r>
              <a:rPr lang="ru-RU" dirty="0"/>
              <a:t> - замысел, проект – это особый вид деятельности (вид проектирования), в которой предмету, кроме основного предназначения, придаются качества красоты и повышенной функциональности, эргономичности и четкой социальной направленности. </a:t>
            </a:r>
          </a:p>
          <a:p>
            <a:r>
              <a:rPr lang="ru-RU" dirty="0"/>
              <a:t>творческая деятельность, цель которой - определение формальных качеств предметов, производимых промышленностью. Эти качества формы относятся не только к внешнему виду, но, главным образом, к структурным и функциональным связям, которые превращают систему в целостное единство с точки зрения как изготовителя, так и потребителя. </a:t>
            </a:r>
          </a:p>
        </p:txBody>
      </p:sp>
    </p:spTree>
    <p:extLst>
      <p:ext uri="{BB962C8B-B14F-4D97-AF65-F5344CB8AC3E}">
        <p14:creationId xmlns:p14="http://schemas.microsoft.com/office/powerpoint/2010/main" val="3072032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B1B53-B665-4516-BC74-C5ED5EE7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/>
              <a:t>Правило трех третей</a:t>
            </a:r>
          </a:p>
        </p:txBody>
      </p:sp>
      <p:pic>
        <p:nvPicPr>
          <p:cNvPr id="3074" name="Picture 2" descr="правило трех третей">
            <a:extLst>
              <a:ext uri="{FF2B5EF4-FFF2-40B4-BE49-F238E27FC236}">
                <a16:creationId xmlns:a16="http://schemas.microsoft.com/office/drawing/2014/main" id="{F8853B1A-3F99-49A6-A07C-6278BFDA0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90" y="1590846"/>
            <a:ext cx="42862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3BD82DD-40AE-48D5-ABEB-0EB338752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95" y="1566409"/>
            <a:ext cx="42862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Правила композиции: активные зоны">
            <a:extLst>
              <a:ext uri="{FF2B5EF4-FFF2-40B4-BE49-F238E27FC236}">
                <a16:creationId xmlns:a16="http://schemas.microsoft.com/office/drawing/2014/main" id="{59016D99-B6EE-498E-B3E3-9D73C4545F21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274"/>
                    </a14:imgEffect>
                    <a14:imgEffect>
                      <a14:saturation sa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41" t="7448" r="18039" b="7435"/>
          <a:stretch/>
        </p:blipFill>
        <p:spPr bwMode="auto">
          <a:xfrm>
            <a:off x="6618742" y="1541972"/>
            <a:ext cx="4337956" cy="4325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0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80955-F884-489D-B6E1-C8300059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и качества композиции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807F07-0373-4732-B946-8256377D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Композиционный и геометрический центр</a:t>
            </a:r>
          </a:p>
          <a:p>
            <a:r>
              <a:rPr lang="ru-RU" dirty="0"/>
              <a:t>Композиционное равновесие</a:t>
            </a:r>
          </a:p>
          <a:p>
            <a:r>
              <a:rPr lang="ru-RU" dirty="0"/>
              <a:t>Симметрия</a:t>
            </a:r>
          </a:p>
          <a:p>
            <a:r>
              <a:rPr lang="ru-RU" dirty="0"/>
              <a:t>Единство и близость</a:t>
            </a:r>
          </a:p>
          <a:p>
            <a:r>
              <a:rPr lang="ru-RU" dirty="0"/>
              <a:t>Равновесие</a:t>
            </a:r>
          </a:p>
          <a:p>
            <a:r>
              <a:rPr lang="ru-RU" dirty="0"/>
              <a:t>Метр и ритм</a:t>
            </a:r>
          </a:p>
          <a:p>
            <a:r>
              <a:rPr lang="ru-RU" dirty="0"/>
              <a:t>Негативное пространство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5196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76D4C-B0E1-493C-B30C-126A22AB5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5" y="190953"/>
            <a:ext cx="10515600" cy="910999"/>
          </a:xfrm>
        </p:spPr>
        <p:txBody>
          <a:bodyPr>
            <a:normAutofit/>
          </a:bodyPr>
          <a:lstStyle/>
          <a:p>
            <a:r>
              <a:rPr lang="ru-RU" sz="2800" dirty="0"/>
              <a:t>Композиционный и геометрический центр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1A104-0019-4C3C-8AF8-704FB253A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1952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/>
              <a:t>Акцент и доминанта</a:t>
            </a:r>
          </a:p>
          <a:p>
            <a:pPr marL="0" indent="0">
              <a:buNone/>
            </a:pPr>
            <a:r>
              <a:rPr lang="ru-RU" sz="2400" dirty="0"/>
              <a:t>Привлечь внимание зрителя к определенной части композиции с помощью акцента можно различными способами: </a:t>
            </a:r>
          </a:p>
          <a:p>
            <a:r>
              <a:rPr lang="ru-RU" sz="2400" dirty="0"/>
              <a:t>месторасположением объекта в композиции - например, созданием центра зрительского интереса; </a:t>
            </a:r>
          </a:p>
          <a:p>
            <a:r>
              <a:rPr lang="ru-RU" sz="2400" dirty="0"/>
              <a:t>увеличением размеров объекта; </a:t>
            </a:r>
          </a:p>
          <a:p>
            <a:r>
              <a:rPr lang="ru-RU" sz="2400" dirty="0"/>
              <a:t>искажением формы объекта; яркостью цвета; </a:t>
            </a:r>
          </a:p>
          <a:p>
            <a:r>
              <a:rPr lang="ru-RU" sz="2400" dirty="0"/>
              <a:t>большей детализацией объекта; </a:t>
            </a:r>
          </a:p>
          <a:p>
            <a:r>
              <a:rPr lang="ru-RU" sz="2400" dirty="0"/>
              <a:t>направление движения в композиции, </a:t>
            </a:r>
            <a:br>
              <a:rPr lang="ru-RU" sz="2400" dirty="0"/>
            </a:br>
            <a:r>
              <a:rPr lang="ru-RU" sz="2400" dirty="0"/>
              <a:t>ведущим глаз зрителя к заданной точке. 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42BDF0-7DFD-478F-8045-1616DAB091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36" y="2914650"/>
            <a:ext cx="2133600" cy="1933575"/>
          </a:xfrm>
          <a:prstGeom prst="rect">
            <a:avLst/>
          </a:prstGeom>
          <a:noFill/>
        </p:spPr>
      </p:pic>
      <p:pic>
        <p:nvPicPr>
          <p:cNvPr id="5" name="Рисунок 4" descr="Композиция с акцентом, созданным выделением черно-белого объекта круглой формы">
            <a:extLst>
              <a:ext uri="{FF2B5EF4-FFF2-40B4-BE49-F238E27FC236}">
                <a16:creationId xmlns:a16="http://schemas.microsoft.com/office/drawing/2014/main" id="{26330A82-BFE7-4F60-BB6B-2BF9CCFC359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930" y="4448402"/>
            <a:ext cx="1628775" cy="200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19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861072E-77CA-44E3-A580-3A318FCB8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42" y="548368"/>
            <a:ext cx="10515600" cy="4351338"/>
          </a:xfrm>
        </p:spPr>
        <p:txBody>
          <a:bodyPr/>
          <a:lstStyle/>
          <a:p>
            <a:r>
              <a:rPr lang="ru-RU" dirty="0"/>
              <a:t>Композиционный центр - наиболее заметный и вызывающий повышенный зрительский интерес участок картинной плоскости композиции;</a:t>
            </a:r>
          </a:p>
          <a:p>
            <a:r>
              <a:rPr lang="ru-RU" dirty="0"/>
              <a:t>Геометрический центр: две диагональные линии при проведении из угла в угол, дают точку пересечения, называемую </a:t>
            </a:r>
            <a:r>
              <a:rPr lang="ru-RU" i="1" dirty="0"/>
              <a:t>геометрическим центром</a:t>
            </a:r>
          </a:p>
        </p:txBody>
      </p:sp>
      <p:pic>
        <p:nvPicPr>
          <p:cNvPr id="4" name="Рисунок 3" descr="Основы композиции в дизайне, фото № 1">
            <a:extLst>
              <a:ext uri="{FF2B5EF4-FFF2-40B4-BE49-F238E27FC236}">
                <a16:creationId xmlns:a16="http://schemas.microsoft.com/office/drawing/2014/main" id="{75569922-D579-4401-8023-061C507912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67" y="3167017"/>
            <a:ext cx="6722805" cy="285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Основы композиции в дизайне, фото № 2">
            <a:extLst>
              <a:ext uri="{FF2B5EF4-FFF2-40B4-BE49-F238E27FC236}">
                <a16:creationId xmlns:a16="http://schemas.microsoft.com/office/drawing/2014/main" id="{7A59048B-AD61-44A7-87B0-81B924154E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67" y="3144133"/>
            <a:ext cx="7098523" cy="3511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EDB1C-6907-477E-8B7C-5C994F22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нечётных чисел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1866B0-2A41-4D20-8B8A-E1772EF11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4" y="1690688"/>
            <a:ext cx="10515600" cy="4351338"/>
          </a:xfrm>
        </p:spPr>
        <p:txBody>
          <a:bodyPr/>
          <a:lstStyle/>
          <a:p>
            <a:r>
              <a:rPr lang="ru-RU" dirty="0"/>
              <a:t>Группа, в которой есть центральный элемент и равное количество элементов с обеих сторон, привлекает больше внимания </a:t>
            </a:r>
            <a:br>
              <a:rPr lang="ru-RU" dirty="0"/>
            </a:br>
            <a:r>
              <a:rPr lang="ru-RU" dirty="0"/>
              <a:t>и заставляет сфокусироваться на центральном.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0BA62F-805B-4981-9D97-6A2CE6C85F91}"/>
              </a:ext>
            </a:extLst>
          </p:cNvPr>
          <p:cNvPicPr/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12"/>
          <a:stretch/>
        </p:blipFill>
        <p:spPr bwMode="auto">
          <a:xfrm>
            <a:off x="3934025" y="3016251"/>
            <a:ext cx="7167111" cy="3493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127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8F8B3C-2E9C-4BCF-9563-C5F6BE52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90953"/>
            <a:ext cx="10515600" cy="1325563"/>
          </a:xfrm>
        </p:spPr>
        <p:txBody>
          <a:bodyPr/>
          <a:lstStyle/>
          <a:p>
            <a:r>
              <a:rPr lang="ru-RU" dirty="0"/>
              <a:t>Композиционное равновесие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068B60-A777-4166-84B1-422A74437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361168"/>
            <a:ext cx="11324772" cy="4351338"/>
          </a:xfrm>
        </p:spPr>
        <p:txBody>
          <a:bodyPr/>
          <a:lstStyle/>
          <a:p>
            <a:pPr lvl="0"/>
            <a:r>
              <a:rPr lang="ru-RU" dirty="0"/>
              <a:t>темное выглядит «тяжелее», чем светлое;</a:t>
            </a:r>
          </a:p>
          <a:p>
            <a:pPr lvl="0"/>
            <a:r>
              <a:rPr lang="ru-RU" dirty="0"/>
              <a:t>более «тяжелым» выглядит то, что находится в нижней части картинки;</a:t>
            </a:r>
          </a:p>
          <a:p>
            <a:pPr lvl="0"/>
            <a:r>
              <a:rPr lang="ru-RU" dirty="0"/>
              <a:t>насыщенные цвета привлекают больше внимания, чем тусклые;</a:t>
            </a:r>
          </a:p>
          <a:p>
            <a:r>
              <a:rPr lang="ru-RU" dirty="0"/>
              <a:t>добавив штрихов можно сильнее выделить объект на переднем плане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765E6-2894-4D6E-A342-C52DDC173D0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9"/>
          <a:stretch/>
        </p:blipFill>
        <p:spPr bwMode="auto">
          <a:xfrm>
            <a:off x="1344159" y="3657599"/>
            <a:ext cx="8462051" cy="25304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2417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514C7-CCA5-47D6-A295-25F45B63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Динамика и статика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A2156C-DEC4-436A-9B56-E0916CA523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208" y="1572577"/>
            <a:ext cx="8751144" cy="45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84595D-32E2-4E1E-A37B-A453ADD523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208" y="1572577"/>
            <a:ext cx="9168662" cy="480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BD91A2E-5FE4-4505-BBEB-25C284A9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3" y="1572577"/>
            <a:ext cx="11246214" cy="42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53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CC2EF-63C8-4049-961D-F10EF1AD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221886"/>
            <a:ext cx="10515600" cy="1325563"/>
          </a:xfrm>
        </p:spPr>
        <p:txBody>
          <a:bodyPr/>
          <a:lstStyle/>
          <a:p>
            <a:r>
              <a:rPr lang="ru-RU" dirty="0"/>
              <a:t>Симметрия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F8712-91D2-4D35-8892-AE3C93A04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463" y="1472699"/>
            <a:ext cx="10515600" cy="4351338"/>
          </a:xfrm>
        </p:spPr>
        <p:txBody>
          <a:bodyPr/>
          <a:lstStyle/>
          <a:p>
            <a:r>
              <a:rPr lang="ru-RU" dirty="0"/>
              <a:t>зеркальная, </a:t>
            </a:r>
          </a:p>
          <a:p>
            <a:r>
              <a:rPr lang="ru-RU" dirty="0"/>
              <a:t>осевая, </a:t>
            </a:r>
          </a:p>
          <a:p>
            <a:r>
              <a:rPr lang="ru-RU" dirty="0"/>
              <a:t>вращательная (поворотная, радиальная), </a:t>
            </a:r>
          </a:p>
          <a:p>
            <a:r>
              <a:rPr lang="ru-RU" dirty="0"/>
              <a:t>центральная, </a:t>
            </a:r>
          </a:p>
          <a:p>
            <a:r>
              <a:rPr lang="ru-RU" dirty="0"/>
              <a:t>скользящая.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AB8791-A4EE-4E89-9D59-6FA5A037FC5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7" y="4087996"/>
            <a:ext cx="11478126" cy="25066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243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8649C-B05A-4658-991A-69424BBF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Ассиметрия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EA3203-872D-47A0-879F-BAC6413F6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46" y="485608"/>
            <a:ext cx="5484495" cy="6154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345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EDB27A-B603-4BEA-88ED-6562D7CC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Диссимметрия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EAFBC3B-B236-4619-93E7-93F6447AE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5" t="21988" r="14786" b="9930"/>
          <a:stretch/>
        </p:blipFill>
        <p:spPr bwMode="auto">
          <a:xfrm>
            <a:off x="1782681" y="1690688"/>
            <a:ext cx="6545179" cy="466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6A83713-AB56-40DD-889C-E0541B26E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6" r="23796"/>
          <a:stretch/>
        </p:blipFill>
        <p:spPr bwMode="auto">
          <a:xfrm>
            <a:off x="8903369" y="0"/>
            <a:ext cx="26148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4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262" y="365125"/>
            <a:ext cx="10515600" cy="1325563"/>
          </a:xfrm>
        </p:spPr>
        <p:txBody>
          <a:bodyPr/>
          <a:lstStyle/>
          <a:p>
            <a:r>
              <a:rPr lang="ru-RU" dirty="0"/>
              <a:t>Признаки дизайна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7354" y="1825625"/>
            <a:ext cx="10026445" cy="4351338"/>
          </a:xfrm>
        </p:spPr>
        <p:txBody>
          <a:bodyPr/>
          <a:lstStyle/>
          <a:p>
            <a:r>
              <a:rPr lang="ru-RU" dirty="0"/>
              <a:t>Функциональность</a:t>
            </a:r>
          </a:p>
          <a:p>
            <a:r>
              <a:rPr lang="ru-RU" dirty="0"/>
              <a:t>Эстетичность</a:t>
            </a:r>
          </a:p>
          <a:p>
            <a:r>
              <a:rPr lang="ru-RU" dirty="0" err="1"/>
              <a:t>Инновационность</a:t>
            </a:r>
            <a:endParaRPr lang="ru-RU" dirty="0"/>
          </a:p>
          <a:p>
            <a:r>
              <a:rPr lang="ru-RU" dirty="0"/>
              <a:t>Субъективный критерий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 algn="r">
              <a:buNone/>
            </a:pPr>
            <a:r>
              <a:rPr lang="ru-RU" dirty="0"/>
              <a:t>Н.В. Воронов «Дизайн. Русская версия». – М., 2000</a:t>
            </a:r>
          </a:p>
        </p:txBody>
      </p:sp>
    </p:spTree>
    <p:extLst>
      <p:ext uri="{BB962C8B-B14F-4D97-AF65-F5344CB8AC3E}">
        <p14:creationId xmlns:p14="http://schemas.microsoft.com/office/powerpoint/2010/main" val="3162225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D58A0-1DEC-4E8A-BA11-449E692D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pic>
        <p:nvPicPr>
          <p:cNvPr id="4" name="Рисунок 3" descr=" Правила композиции: пример симметрии">
            <a:extLst>
              <a:ext uri="{FF2B5EF4-FFF2-40B4-BE49-F238E27FC236}">
                <a16:creationId xmlns:a16="http://schemas.microsoft.com/office/drawing/2014/main" id="{9285FB75-59A3-4A73-80DC-4526F3E56E5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93" y="2231123"/>
            <a:ext cx="4061655" cy="304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Правила композиции: пример асимметрии">
            <a:extLst>
              <a:ext uri="{FF2B5EF4-FFF2-40B4-BE49-F238E27FC236}">
                <a16:creationId xmlns:a16="http://schemas.microsoft.com/office/drawing/2014/main" id="{19E330A0-EF1A-4171-A11C-D4D8DFD7521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153" y="2070100"/>
            <a:ext cx="6018844" cy="3384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06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F0D6C-0087-4741-8A00-AFBC51DF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Единство и близость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9DF16C-7306-43CB-AEBE-BE1CBAF00B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544" y="1916865"/>
            <a:ext cx="7241814" cy="3627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7225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AA46A0-4474-4BA1-8AA0-7E0B7323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Равновесие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683C5-64FA-4001-8004-37E1B938A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445628"/>
            <a:ext cx="10515600" cy="4351338"/>
          </a:xfrm>
        </p:spPr>
        <p:txBody>
          <a:bodyPr/>
          <a:lstStyle/>
          <a:p>
            <a:r>
              <a:rPr lang="ru-RU" dirty="0"/>
              <a:t>П</a:t>
            </a:r>
            <a:r>
              <a:rPr lang="en-US" dirty="0"/>
              <a:t>o</a:t>
            </a:r>
            <a:r>
              <a:rPr lang="ru-RU" dirty="0" err="1"/>
              <a:t>нять</a:t>
            </a:r>
            <a:r>
              <a:rPr lang="ru-RU" dirty="0"/>
              <a:t> </a:t>
            </a:r>
            <a:r>
              <a:rPr lang="en-US" dirty="0"/>
              <a:t>pa</a:t>
            </a:r>
            <a:r>
              <a:rPr lang="ru-RU" dirty="0" err="1"/>
              <a:t>зн</a:t>
            </a:r>
            <a:r>
              <a:rPr lang="en-US" dirty="0" err="1"/>
              <a:t>oc</a:t>
            </a:r>
            <a:r>
              <a:rPr lang="ru-RU" dirty="0" err="1"/>
              <a:t>ть</a:t>
            </a:r>
            <a:r>
              <a:rPr lang="ru-RU" dirty="0"/>
              <a:t> вид</a:t>
            </a:r>
            <a:r>
              <a:rPr lang="en-US" dirty="0"/>
              <a:t>o</a:t>
            </a:r>
            <a:r>
              <a:rPr lang="ru-RU" dirty="0"/>
              <a:t>в </a:t>
            </a:r>
            <a:r>
              <a:rPr lang="en-US" dirty="0"/>
              <a:t>coo</a:t>
            </a:r>
            <a:r>
              <a:rPr lang="ru-RU" dirty="0" err="1"/>
              <a:t>тв</a:t>
            </a:r>
            <a:r>
              <a:rPr lang="en-US" dirty="0"/>
              <a:t>e</a:t>
            </a:r>
            <a:r>
              <a:rPr lang="ru-RU" dirty="0"/>
              <a:t>т</a:t>
            </a:r>
            <a:r>
              <a:rPr lang="en-US" dirty="0"/>
              <a:t>c</a:t>
            </a:r>
            <a:r>
              <a:rPr lang="ru-RU" dirty="0" err="1"/>
              <a:t>твия</a:t>
            </a:r>
            <a:r>
              <a:rPr lang="ru-RU" dirty="0"/>
              <a:t> эл</a:t>
            </a:r>
            <a:r>
              <a:rPr lang="en-US" dirty="0"/>
              <a:t>e</a:t>
            </a:r>
            <a:r>
              <a:rPr lang="ru-RU" dirty="0"/>
              <a:t>м</a:t>
            </a:r>
            <a:r>
              <a:rPr lang="en-US" dirty="0"/>
              <a:t>e</a:t>
            </a:r>
            <a:r>
              <a:rPr lang="ru-RU" dirty="0" err="1"/>
              <a:t>нт</a:t>
            </a:r>
            <a:r>
              <a:rPr lang="en-US" dirty="0"/>
              <a:t>o</a:t>
            </a:r>
            <a:r>
              <a:rPr lang="ru-RU" dirty="0"/>
              <a:t>в ф</a:t>
            </a:r>
            <a:r>
              <a:rPr lang="en-US" dirty="0"/>
              <a:t>op</a:t>
            </a:r>
            <a:r>
              <a:rPr lang="ru-RU" dirty="0"/>
              <a:t>мы.</a:t>
            </a:r>
          </a:p>
          <a:p>
            <a:r>
              <a:rPr lang="en-US" dirty="0"/>
              <a:t>C</a:t>
            </a:r>
            <a:r>
              <a:rPr lang="ru-RU" dirty="0"/>
              <a:t>л</a:t>
            </a:r>
            <a:r>
              <a:rPr lang="en-US" dirty="0"/>
              <a:t>o</a:t>
            </a:r>
            <a:r>
              <a:rPr lang="ru-RU" dirty="0"/>
              <a:t>жить </a:t>
            </a:r>
            <a:r>
              <a:rPr lang="ru-RU" dirty="0" err="1"/>
              <a:t>зн</a:t>
            </a:r>
            <a:r>
              <a:rPr lang="en-US" dirty="0"/>
              <a:t>a</a:t>
            </a:r>
            <a:r>
              <a:rPr lang="ru-RU" dirty="0" err="1"/>
              <a:t>ния</a:t>
            </a:r>
            <a:r>
              <a:rPr lang="ru-RU" dirty="0"/>
              <a:t> </a:t>
            </a:r>
            <a:r>
              <a:rPr lang="en-US" dirty="0"/>
              <a:t>o c</a:t>
            </a:r>
            <a:r>
              <a:rPr lang="ru-RU" dirty="0"/>
              <a:t>т</a:t>
            </a:r>
            <a:r>
              <a:rPr lang="en-US" dirty="0"/>
              <a:t>a</a:t>
            </a:r>
            <a:r>
              <a:rPr lang="ru-RU" dirty="0" err="1"/>
              <a:t>тичн</a:t>
            </a:r>
            <a:r>
              <a:rPr lang="en-US" dirty="0" err="1"/>
              <a:t>oc</a:t>
            </a:r>
            <a:r>
              <a:rPr lang="ru-RU" dirty="0" err="1"/>
              <a:t>ти</a:t>
            </a:r>
            <a:r>
              <a:rPr lang="ru-RU" dirty="0"/>
              <a:t> и дин</a:t>
            </a:r>
            <a:r>
              <a:rPr lang="en-US" dirty="0"/>
              <a:t>a</a:t>
            </a:r>
            <a:r>
              <a:rPr lang="ru-RU" dirty="0" err="1"/>
              <a:t>мичн</a:t>
            </a:r>
            <a:r>
              <a:rPr lang="en-US" dirty="0" err="1"/>
              <a:t>oc</a:t>
            </a:r>
            <a:r>
              <a:rPr lang="ru-RU" dirty="0" err="1"/>
              <a:t>ти</a:t>
            </a:r>
            <a:r>
              <a:rPr lang="ru-RU" dirty="0"/>
              <a:t> в ф</a:t>
            </a:r>
            <a:r>
              <a:rPr lang="en-US" dirty="0"/>
              <a:t>op</a:t>
            </a:r>
            <a:r>
              <a:rPr lang="ru-RU" dirty="0"/>
              <a:t>м</a:t>
            </a:r>
            <a:r>
              <a:rPr lang="en-US" dirty="0"/>
              <a:t>e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Pac</a:t>
            </a:r>
            <a:r>
              <a:rPr lang="ru-RU" dirty="0"/>
              <a:t>п</a:t>
            </a:r>
            <a:r>
              <a:rPr lang="en-US" dirty="0" err="1"/>
              <a:t>poc</a:t>
            </a:r>
            <a:r>
              <a:rPr lang="ru-RU" dirty="0"/>
              <a:t>т</a:t>
            </a:r>
            <a:r>
              <a:rPr lang="en-US" dirty="0"/>
              <a:t>pa</a:t>
            </a:r>
            <a:r>
              <a:rPr lang="ru-RU" dirty="0"/>
              <a:t>нить т</a:t>
            </a:r>
            <a:r>
              <a:rPr lang="en-US" dirty="0"/>
              <a:t>o</a:t>
            </a:r>
            <a:r>
              <a:rPr lang="ru-RU" dirty="0" err="1"/>
              <a:t>чки</a:t>
            </a:r>
            <a:r>
              <a:rPr lang="ru-RU" dirty="0"/>
              <a:t> з</a:t>
            </a:r>
            <a:r>
              <a:rPr lang="en-US" dirty="0"/>
              <a:t>pe</a:t>
            </a:r>
            <a:r>
              <a:rPr lang="ru-RU" dirty="0" err="1"/>
              <a:t>ния</a:t>
            </a:r>
            <a:r>
              <a:rPr lang="ru-RU" dirty="0"/>
              <a:t> н</a:t>
            </a:r>
            <a:r>
              <a:rPr lang="en-US" dirty="0"/>
              <a:t>a ap</a:t>
            </a:r>
            <a:r>
              <a:rPr lang="ru-RU" dirty="0"/>
              <a:t>хит</a:t>
            </a:r>
            <a:r>
              <a:rPr lang="en-US" dirty="0"/>
              <a:t>e</a:t>
            </a:r>
            <a:r>
              <a:rPr lang="ru-RU" dirty="0" err="1"/>
              <a:t>кт</a:t>
            </a:r>
            <a:r>
              <a:rPr lang="en-US" dirty="0" err="1"/>
              <a:t>yp</a:t>
            </a:r>
            <a:r>
              <a:rPr lang="ru-RU" dirty="0" err="1"/>
              <a:t>ны</a:t>
            </a:r>
            <a:r>
              <a:rPr lang="en-US" dirty="0"/>
              <a:t>e </a:t>
            </a:r>
            <a:r>
              <a:rPr lang="en-US" dirty="0" err="1"/>
              <a:t>oco</a:t>
            </a:r>
            <a:r>
              <a:rPr lang="ru-RU" dirty="0"/>
              <a:t>б</a:t>
            </a:r>
            <a:r>
              <a:rPr lang="en-US" dirty="0"/>
              <a:t>e</a:t>
            </a:r>
            <a:r>
              <a:rPr lang="ru-RU" dirty="0" err="1"/>
              <a:t>нн</a:t>
            </a:r>
            <a:r>
              <a:rPr lang="en-US" dirty="0" err="1"/>
              <a:t>oc</a:t>
            </a:r>
            <a:r>
              <a:rPr lang="ru-RU" dirty="0" err="1"/>
              <a:t>ти</a:t>
            </a:r>
            <a:r>
              <a:rPr lang="ru-RU" dirty="0"/>
              <a:t> п</a:t>
            </a:r>
            <a:r>
              <a:rPr lang="en-US" dirty="0"/>
              <a:t>o</a:t>
            </a:r>
            <a:r>
              <a:rPr lang="ru-RU" dirty="0"/>
              <a:t>в</a:t>
            </a:r>
            <a:r>
              <a:rPr lang="en-US" dirty="0"/>
              <a:t>ep</a:t>
            </a:r>
            <a:r>
              <a:rPr lang="ru-RU" dirty="0" err="1"/>
              <a:t>хн</a:t>
            </a:r>
            <a:r>
              <a:rPr lang="en-US" dirty="0" err="1"/>
              <a:t>oc</a:t>
            </a:r>
            <a:r>
              <a:rPr lang="ru-RU" dirty="0" err="1"/>
              <a:t>ти</a:t>
            </a:r>
            <a:r>
              <a:rPr lang="ru-RU" dirty="0"/>
              <a:t>.</a:t>
            </a:r>
          </a:p>
          <a:p>
            <a:r>
              <a:rPr lang="ru-RU" dirty="0"/>
              <a:t>П</a:t>
            </a:r>
            <a:r>
              <a:rPr lang="en-US" dirty="0"/>
              <a:t>o</a:t>
            </a:r>
            <a:r>
              <a:rPr lang="ru-RU" dirty="0" err="1"/>
              <a:t>нять</a:t>
            </a:r>
            <a:r>
              <a:rPr lang="ru-RU" dirty="0"/>
              <a:t>, к</a:t>
            </a:r>
            <a:r>
              <a:rPr lang="en-US" dirty="0"/>
              <a:t>a</a:t>
            </a:r>
            <a:r>
              <a:rPr lang="ru-RU" dirty="0"/>
              <a:t>к</a:t>
            </a:r>
            <a:r>
              <a:rPr lang="en-US" dirty="0"/>
              <a:t> </a:t>
            </a:r>
            <a:r>
              <a:rPr lang="ru-RU" dirty="0"/>
              <a:t>м</a:t>
            </a:r>
            <a:r>
              <a:rPr lang="en-US" dirty="0"/>
              <a:t>acca, </a:t>
            </a:r>
            <a:r>
              <a:rPr lang="ru-RU" dirty="0"/>
              <a:t>т</a:t>
            </a:r>
            <a:r>
              <a:rPr lang="en-US" dirty="0"/>
              <a:t>e</a:t>
            </a:r>
            <a:r>
              <a:rPr lang="ru-RU" dirty="0"/>
              <a:t>к</a:t>
            </a:r>
            <a:r>
              <a:rPr lang="en-US" dirty="0"/>
              <a:t>c</a:t>
            </a:r>
            <a:r>
              <a:rPr lang="ru-RU" dirty="0"/>
              <a:t>т</a:t>
            </a:r>
            <a:r>
              <a:rPr lang="en-US" dirty="0" err="1"/>
              <a:t>ypa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o</a:t>
            </a:r>
            <a:r>
              <a:rPr lang="ru-RU" dirty="0"/>
              <a:t>к</a:t>
            </a:r>
            <a:r>
              <a:rPr lang="en-US" dirty="0" err="1"/>
              <a:t>pac</a:t>
            </a:r>
            <a:r>
              <a:rPr lang="ru-RU" dirty="0"/>
              <a:t>к</a:t>
            </a:r>
            <a:r>
              <a:rPr lang="en-US" dirty="0"/>
              <a:t>a </a:t>
            </a:r>
            <a:r>
              <a:rPr lang="ru-RU" dirty="0" err="1"/>
              <a:t>влия</a:t>
            </a:r>
            <a:r>
              <a:rPr lang="en-US" dirty="0"/>
              <a:t>e</a:t>
            </a:r>
            <a:r>
              <a:rPr lang="ru-RU" dirty="0"/>
              <a:t>т н</a:t>
            </a:r>
            <a:r>
              <a:rPr lang="en-US" dirty="0"/>
              <a:t>a pa</a:t>
            </a:r>
            <a:r>
              <a:rPr lang="ru-RU" dirty="0" err="1"/>
              <a:t>вн</a:t>
            </a:r>
            <a:r>
              <a:rPr lang="en-US" dirty="0"/>
              <a:t>o</a:t>
            </a:r>
            <a:r>
              <a:rPr lang="ru-RU" dirty="0"/>
              <a:t>в</a:t>
            </a:r>
            <a:r>
              <a:rPr lang="en-US" dirty="0" err="1"/>
              <a:t>ec</a:t>
            </a:r>
            <a:r>
              <a:rPr lang="ru-RU" dirty="0"/>
              <a:t>и</a:t>
            </a:r>
            <a:r>
              <a:rPr lang="en-US" dirty="0"/>
              <a:t>e </a:t>
            </a:r>
            <a:r>
              <a:rPr lang="ru-RU" dirty="0"/>
              <a:t>ф</a:t>
            </a:r>
            <a:r>
              <a:rPr lang="en-US" dirty="0"/>
              <a:t>op</a:t>
            </a:r>
            <a:r>
              <a:rPr lang="ru-RU" dirty="0"/>
              <a:t>мы.</a:t>
            </a:r>
          </a:p>
          <a:p>
            <a:r>
              <a:rPr lang="ru-RU" dirty="0"/>
              <a:t>Ул</a:t>
            </a:r>
            <a:r>
              <a:rPr lang="en-US" dirty="0"/>
              <a:t>y</a:t>
            </a:r>
            <a:r>
              <a:rPr lang="ru-RU" dirty="0" err="1"/>
              <a:t>чшить</a:t>
            </a:r>
            <a:r>
              <a:rPr lang="ru-RU" dirty="0"/>
              <a:t> </a:t>
            </a:r>
            <a:r>
              <a:rPr lang="ru-RU" dirty="0" err="1"/>
              <a:t>зн</a:t>
            </a:r>
            <a:r>
              <a:rPr lang="en-US" dirty="0"/>
              <a:t>a</a:t>
            </a:r>
            <a:r>
              <a:rPr lang="ru-RU" dirty="0" err="1"/>
              <a:t>ния</a:t>
            </a:r>
            <a:r>
              <a:rPr lang="ru-RU" dirty="0"/>
              <a:t> </a:t>
            </a:r>
            <a:r>
              <a:rPr lang="en-US" dirty="0"/>
              <a:t>o </a:t>
            </a:r>
            <a:r>
              <a:rPr lang="ru-RU" dirty="0"/>
              <a:t>т</a:t>
            </a:r>
            <a:r>
              <a:rPr lang="en-US" dirty="0"/>
              <a:t>om, </a:t>
            </a:r>
            <a:r>
              <a:rPr lang="ru-RU" dirty="0"/>
              <a:t>к</a:t>
            </a:r>
            <a:r>
              <a:rPr lang="en-US" dirty="0"/>
              <a:t>a</a:t>
            </a:r>
            <a:r>
              <a:rPr lang="ru-RU" dirty="0"/>
              <a:t>к</a:t>
            </a:r>
            <a:r>
              <a:rPr lang="en-US" dirty="0"/>
              <a:t> pa</a:t>
            </a:r>
            <a:r>
              <a:rPr lang="ru-RU" dirty="0" err="1"/>
              <a:t>вн</a:t>
            </a:r>
            <a:r>
              <a:rPr lang="en-US" dirty="0"/>
              <a:t>o</a:t>
            </a:r>
            <a:r>
              <a:rPr lang="ru-RU" dirty="0"/>
              <a:t>в</a:t>
            </a:r>
            <a:r>
              <a:rPr lang="en-US" dirty="0" err="1"/>
              <a:t>ec</a:t>
            </a:r>
            <a:r>
              <a:rPr lang="ru-RU" dirty="0"/>
              <a:t>и</a:t>
            </a:r>
            <a:r>
              <a:rPr lang="en-US" dirty="0"/>
              <a:t>e </a:t>
            </a:r>
            <a:r>
              <a:rPr lang="ru-RU" dirty="0" err="1"/>
              <a:t>влия</a:t>
            </a:r>
            <a:r>
              <a:rPr lang="en-US" dirty="0"/>
              <a:t>e</a:t>
            </a:r>
            <a:r>
              <a:rPr lang="ru-RU" dirty="0"/>
              <a:t>т н</a:t>
            </a:r>
            <a:r>
              <a:rPr lang="en-US" dirty="0"/>
              <a:t>a </a:t>
            </a:r>
            <a:r>
              <a:rPr lang="ru-RU" dirty="0"/>
              <a:t>ф</a:t>
            </a:r>
            <a:r>
              <a:rPr lang="en-US" dirty="0"/>
              <a:t>op</a:t>
            </a:r>
            <a:r>
              <a:rPr lang="ru-RU" dirty="0"/>
              <a:t>м</a:t>
            </a:r>
            <a:r>
              <a:rPr lang="en-US" dirty="0"/>
              <a:t>y </a:t>
            </a:r>
            <a:r>
              <a:rPr lang="ru-RU" dirty="0"/>
              <a:t>н</a:t>
            </a:r>
            <a:r>
              <a:rPr lang="en-US" dirty="0"/>
              <a:t>a pa</a:t>
            </a:r>
            <a:r>
              <a:rPr lang="ru-RU" dirty="0" err="1"/>
              <a:t>зных</a:t>
            </a:r>
            <a:r>
              <a:rPr lang="ru-RU" dirty="0"/>
              <a:t> </a:t>
            </a:r>
            <a:r>
              <a:rPr lang="en-US" dirty="0"/>
              <a:t>e</a:t>
            </a:r>
            <a:r>
              <a:rPr lang="ru-RU" dirty="0"/>
              <a:t>ё </a:t>
            </a:r>
            <a:r>
              <a:rPr lang="en-US" dirty="0" err="1"/>
              <a:t>ypo</a:t>
            </a:r>
            <a:r>
              <a:rPr lang="ru-RU" dirty="0" err="1"/>
              <a:t>внях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22F16EF-B7A0-43C3-B26F-54C14CA32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55"/>
          <a:stretch/>
        </p:blipFill>
        <p:spPr bwMode="auto">
          <a:xfrm>
            <a:off x="3256545" y="2332670"/>
            <a:ext cx="8534401" cy="428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3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4E2D5-D1C9-41DA-9B8C-FA992EF2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76463"/>
            <a:ext cx="10515600" cy="1325563"/>
          </a:xfrm>
        </p:spPr>
        <p:txBody>
          <a:bodyPr/>
          <a:lstStyle/>
          <a:p>
            <a:r>
              <a:rPr lang="ru-RU" dirty="0"/>
              <a:t>Метр и ритм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84979E-C329-4864-811C-23898C7A4F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7" y="1203984"/>
            <a:ext cx="7734718" cy="5477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369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B07944-945E-4DC4-9DDE-4ADAD790B6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35" y="404845"/>
            <a:ext cx="10421854" cy="3358898"/>
          </a:xfrm>
          <a:prstGeom prst="rect">
            <a:avLst/>
          </a:prstGeom>
          <a:noFill/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520F25-302B-4672-A910-4217A4D6B1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35" y="1944103"/>
            <a:ext cx="10421854" cy="3358702"/>
          </a:xfrm>
          <a:prstGeom prst="rect">
            <a:avLst/>
          </a:prstGeom>
          <a:noFill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5A7AD4-0455-488D-A1C7-89685FD045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35" y="3121470"/>
            <a:ext cx="10421854" cy="3331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607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A4097-024E-4C33-851F-51E2B54C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pic>
        <p:nvPicPr>
          <p:cNvPr id="4" name="Рисунок 3" descr="Правила композиции: пример регулярного ритма">
            <a:extLst>
              <a:ext uri="{FF2B5EF4-FFF2-40B4-BE49-F238E27FC236}">
                <a16:creationId xmlns:a16="http://schemas.microsoft.com/office/drawing/2014/main" id="{D1385AB6-5912-4F66-A320-880F0FAADF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75" y="2647722"/>
            <a:ext cx="2778083" cy="156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Правила композиции: пример прогрессирующего ритма">
            <a:extLst>
              <a:ext uri="{FF2B5EF4-FFF2-40B4-BE49-F238E27FC236}">
                <a16:creationId xmlns:a16="http://schemas.microsoft.com/office/drawing/2014/main" id="{6F085B71-0E50-4C7C-810F-73C004106C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744" y="2341436"/>
            <a:ext cx="3866751" cy="217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Правила композиции: пример плавного ритма">
            <a:extLst>
              <a:ext uri="{FF2B5EF4-FFF2-40B4-BE49-F238E27FC236}">
                <a16:creationId xmlns:a16="http://schemas.microsoft.com/office/drawing/2014/main" id="{F0EECCA4-ED66-423C-B9CC-3D7C523E123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81" y="1653830"/>
            <a:ext cx="4734494" cy="355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9F33A1-5DF1-4827-A4EB-498277D8EBA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6" b="23247"/>
          <a:stretch/>
        </p:blipFill>
        <p:spPr bwMode="auto">
          <a:xfrm>
            <a:off x="237275" y="1405218"/>
            <a:ext cx="11842431" cy="47837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36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FAFD2-2C67-4B70-8243-928A4114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Негативное пространство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B248EE-CFFA-4B63-9B33-03EA5480844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3" t="39216" r="6681" b="5406"/>
          <a:stretch/>
        </p:blipFill>
        <p:spPr bwMode="auto">
          <a:xfrm>
            <a:off x="1097128" y="2048626"/>
            <a:ext cx="3261967" cy="30848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1957D-5232-48B3-AD3F-9EE8CA647F9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4" b="23319"/>
          <a:stretch/>
        </p:blipFill>
        <p:spPr bwMode="auto">
          <a:xfrm>
            <a:off x="4728064" y="2475685"/>
            <a:ext cx="7134317" cy="2230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CB2735-E457-41E7-841C-D8585733E3C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84" y="1370243"/>
            <a:ext cx="8476400" cy="5122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24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2010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Виды дизайна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62980" y="1622323"/>
            <a:ext cx="8890819" cy="455464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Графический</a:t>
            </a:r>
          </a:p>
          <a:p>
            <a:r>
              <a:rPr lang="ru-RU" dirty="0"/>
              <a:t>Промышленный</a:t>
            </a:r>
          </a:p>
          <a:p>
            <a:r>
              <a:rPr lang="ru-RU" dirty="0"/>
              <a:t>Архитектурный</a:t>
            </a:r>
          </a:p>
          <a:p>
            <a:r>
              <a:rPr lang="ru-RU" dirty="0"/>
              <a:t>Ландшафтный</a:t>
            </a:r>
          </a:p>
          <a:p>
            <a:r>
              <a:rPr lang="ru-RU" dirty="0"/>
              <a:t>Арт-дизайн</a:t>
            </a:r>
          </a:p>
          <a:p>
            <a:r>
              <a:rPr lang="ru-RU" dirty="0"/>
              <a:t>Дизайн среды</a:t>
            </a:r>
          </a:p>
          <a:p>
            <a:pPr marL="1519238"/>
            <a:r>
              <a:rPr lang="ru-RU" sz="2200" dirty="0" err="1"/>
              <a:t>Экодизайн</a:t>
            </a:r>
            <a:endParaRPr lang="ru-RU" sz="2200" dirty="0"/>
          </a:p>
          <a:p>
            <a:pPr marL="1519238"/>
            <a:r>
              <a:rPr lang="ru-RU" sz="2200" dirty="0"/>
              <a:t>Звуковой</a:t>
            </a:r>
          </a:p>
          <a:p>
            <a:pPr marL="1519238"/>
            <a:r>
              <a:rPr lang="ru-RU" sz="2200" dirty="0" err="1"/>
              <a:t>Футуродизайн</a:t>
            </a:r>
            <a:endParaRPr lang="ru-RU" sz="2200" dirty="0"/>
          </a:p>
          <a:p>
            <a:pPr marL="1519238"/>
            <a:r>
              <a:rPr lang="ru-RU" sz="2200" dirty="0"/>
              <a:t>Имиджа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380154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832113"/>
          </a:xfrm>
        </p:spPr>
        <p:txBody>
          <a:bodyPr/>
          <a:lstStyle/>
          <a:p>
            <a:pPr algn="ctr"/>
            <a:r>
              <a:rPr lang="ru-RU" dirty="0"/>
              <a:t>Графический дизайн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4181" y="1690688"/>
            <a:ext cx="6533536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ru-RU" dirty="0"/>
              <a:t>рекламная печатная продукция (буклеты, брошюры, календари);</a:t>
            </a:r>
          </a:p>
          <a:p>
            <a:pPr lvl="0"/>
            <a:r>
              <a:rPr lang="ru-RU" dirty="0"/>
              <a:t>книжные макеты и иллюстрации;</a:t>
            </a:r>
          </a:p>
          <a:p>
            <a:pPr lvl="0"/>
            <a:r>
              <a:rPr lang="ru-RU" dirty="0"/>
              <a:t>открытки, почтовые марки;</a:t>
            </a:r>
          </a:p>
          <a:p>
            <a:pPr lvl="0"/>
            <a:r>
              <a:rPr lang="ru-RU" dirty="0"/>
              <a:t>корпоративный стиль бренда;</a:t>
            </a:r>
          </a:p>
          <a:p>
            <a:pPr lvl="0"/>
            <a:r>
              <a:rPr lang="ru-RU" dirty="0"/>
              <a:t>обложки, этикетки, упаковка;</a:t>
            </a:r>
          </a:p>
          <a:p>
            <a:pPr lvl="0"/>
            <a:r>
              <a:rPr lang="ru-RU" dirty="0"/>
              <a:t>сувенирная продукция;</a:t>
            </a:r>
          </a:p>
          <a:p>
            <a:pPr lvl="0"/>
            <a:r>
              <a:rPr lang="ru-RU" dirty="0"/>
              <a:t>информационные плакаты;</a:t>
            </a:r>
          </a:p>
          <a:p>
            <a:r>
              <a:rPr lang="ru-RU" dirty="0"/>
              <a:t>веб-сайты.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430296" y="1419845"/>
            <a:ext cx="3720281" cy="5215548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8200103" y="1260658"/>
            <a:ext cx="3979300" cy="5597342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6725724" y="1375601"/>
            <a:ext cx="4784291" cy="5350974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6725724" y="1287800"/>
            <a:ext cx="48482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5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7761" y="306131"/>
            <a:ext cx="10515600" cy="1325563"/>
          </a:xfrm>
        </p:spPr>
        <p:txBody>
          <a:bodyPr/>
          <a:lstStyle/>
          <a:p>
            <a:r>
              <a:rPr lang="ru-RU" dirty="0"/>
              <a:t>Промышленный дизайн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ru-RU" dirty="0"/>
              <a:t>электроники;</a:t>
            </a:r>
          </a:p>
          <a:p>
            <a:pPr lvl="0"/>
            <a:r>
              <a:rPr lang="ru-RU" dirty="0"/>
              <a:t>автомобилей;</a:t>
            </a:r>
          </a:p>
          <a:p>
            <a:pPr lvl="0"/>
            <a:r>
              <a:rPr lang="ru-RU" dirty="0"/>
              <a:t>мебели;</a:t>
            </a:r>
          </a:p>
          <a:p>
            <a:pPr lvl="0"/>
            <a:r>
              <a:rPr lang="ru-RU" dirty="0"/>
              <a:t>сантехники;</a:t>
            </a:r>
          </a:p>
          <a:p>
            <a:pPr lvl="0"/>
            <a:r>
              <a:rPr lang="ru-RU" dirty="0"/>
              <a:t>посуды;</a:t>
            </a:r>
          </a:p>
          <a:p>
            <a:pPr lvl="0"/>
            <a:r>
              <a:rPr lang="ru-RU" dirty="0"/>
              <a:t>украшений;</a:t>
            </a:r>
          </a:p>
          <a:p>
            <a:pPr lvl="0"/>
            <a:r>
              <a:rPr lang="ru-RU" dirty="0"/>
              <a:t>бытовой химии, парфюмерии;</a:t>
            </a:r>
          </a:p>
          <a:p>
            <a:pPr lvl="0"/>
            <a:r>
              <a:rPr lang="ru-RU" dirty="0"/>
              <a:t>одежды;</a:t>
            </a:r>
          </a:p>
          <a:p>
            <a:r>
              <a:rPr lang="ru-RU" dirty="0"/>
              <a:t>оборудования.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467475" y="1457018"/>
            <a:ext cx="4886325" cy="453390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7172478" y="2000301"/>
            <a:ext cx="48672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Архитектурный дизайн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79465" y="1926591"/>
            <a:ext cx="5257496" cy="2615841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09993" y="1926591"/>
            <a:ext cx="5940425" cy="39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Ландшафтный дизайн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820811"/>
            <a:ext cx="4924425" cy="390525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48553" y="1810365"/>
            <a:ext cx="4886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264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920</Words>
  <Application>Microsoft Office PowerPoint</Application>
  <PresentationFormat>Широкоэкранный</PresentationFormat>
  <Paragraphs>147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Тема Office</vt:lpstr>
      <vt:lpstr>Графический дизайн</vt:lpstr>
      <vt:lpstr>Введение в дисциплину</vt:lpstr>
      <vt:lpstr>Определение дизайна</vt:lpstr>
      <vt:lpstr>Признаки дизайна</vt:lpstr>
      <vt:lpstr>Виды дизайна</vt:lpstr>
      <vt:lpstr>Графический дизайн</vt:lpstr>
      <vt:lpstr>Промышленный дизайн</vt:lpstr>
      <vt:lpstr>Архитектурный дизайн</vt:lpstr>
      <vt:lpstr>Ландшафтный дизайн</vt:lpstr>
      <vt:lpstr>Арт - дизайн</vt:lpstr>
      <vt:lpstr>Дизайн среды</vt:lpstr>
      <vt:lpstr>Экодизайн</vt:lpstr>
      <vt:lpstr>Звуковой дизайн</vt:lpstr>
      <vt:lpstr>Футуродизайн</vt:lpstr>
      <vt:lpstr>Дизайн имиджа человека</vt:lpstr>
      <vt:lpstr>Основы композиции</vt:lpstr>
      <vt:lpstr>Композиция в дизайне</vt:lpstr>
      <vt:lpstr>Виды композиций</vt:lpstr>
      <vt:lpstr>Типы композиций</vt:lpstr>
      <vt:lpstr>Формальная композиция</vt:lpstr>
      <vt:lpstr>Средства композиции</vt:lpstr>
      <vt:lpstr>Оптические особенности</vt:lpstr>
      <vt:lpstr>Оптические особенности</vt:lpstr>
      <vt:lpstr>Оптические особенности</vt:lpstr>
      <vt:lpstr>Оптические особенности</vt:lpstr>
      <vt:lpstr>Правила управления вниманием</vt:lpstr>
      <vt:lpstr>Диаграмма Гутенберга</vt:lpstr>
      <vt:lpstr>Золотое сечение и ряд Фибоначи</vt:lpstr>
      <vt:lpstr>Примеры использования  правила Золотого сечения</vt:lpstr>
      <vt:lpstr>Правило трех третей</vt:lpstr>
      <vt:lpstr>Свойства и качества композиции</vt:lpstr>
      <vt:lpstr>Композиционный и геометрический центр</vt:lpstr>
      <vt:lpstr>Презентация PowerPoint</vt:lpstr>
      <vt:lpstr>Правило нечётных чисел</vt:lpstr>
      <vt:lpstr>Композиционное равновесие</vt:lpstr>
      <vt:lpstr>Динамика и статика</vt:lpstr>
      <vt:lpstr>Симметрия</vt:lpstr>
      <vt:lpstr>Ассиметрия</vt:lpstr>
      <vt:lpstr>Диссимметрия</vt:lpstr>
      <vt:lpstr>Примеры</vt:lpstr>
      <vt:lpstr>Единство и близость</vt:lpstr>
      <vt:lpstr>Равновесие</vt:lpstr>
      <vt:lpstr>Метр и ритм</vt:lpstr>
      <vt:lpstr>Презентация PowerPoint</vt:lpstr>
      <vt:lpstr>Примеры</vt:lpstr>
      <vt:lpstr>Негативное пространство</vt:lpstr>
    </vt:vector>
  </TitlesOfParts>
  <Company>Z_home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Графический дизайн</dc:title>
  <dc:creator>nochka</dc:creator>
  <cp:lastModifiedBy>novolochka@yandex.ru</cp:lastModifiedBy>
  <cp:revision>14</cp:revision>
  <dcterms:created xsi:type="dcterms:W3CDTF">2022-09-05T12:22:20Z</dcterms:created>
  <dcterms:modified xsi:type="dcterms:W3CDTF">2022-09-12T13:09:50Z</dcterms:modified>
</cp:coreProperties>
</file>